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75" r:id="rId2"/>
    <p:sldMasterId id="2147483677" r:id="rId3"/>
    <p:sldMasterId id="2147483679" r:id="rId4"/>
    <p:sldMasterId id="2147483724" r:id="rId5"/>
  </p:sldMasterIdLst>
  <p:notesMasterIdLst>
    <p:notesMasterId r:id="rId27"/>
  </p:notesMasterIdLst>
  <p:handoutMasterIdLst>
    <p:handoutMasterId r:id="rId28"/>
  </p:handoutMasterIdLst>
  <p:sldIdLst>
    <p:sldId id="536" r:id="rId6"/>
    <p:sldId id="261" r:id="rId7"/>
    <p:sldId id="535" r:id="rId8"/>
    <p:sldId id="533" r:id="rId9"/>
    <p:sldId id="534" r:id="rId10"/>
    <p:sldId id="287" r:id="rId11"/>
    <p:sldId id="262" r:id="rId12"/>
    <p:sldId id="545" r:id="rId13"/>
    <p:sldId id="483" r:id="rId14"/>
    <p:sldId id="271" r:id="rId15"/>
    <p:sldId id="272" r:id="rId16"/>
    <p:sldId id="540" r:id="rId17"/>
    <p:sldId id="537" r:id="rId18"/>
    <p:sldId id="265" r:id="rId19"/>
    <p:sldId id="270" r:id="rId20"/>
    <p:sldId id="266" r:id="rId21"/>
    <p:sldId id="267" r:id="rId22"/>
    <p:sldId id="269" r:id="rId23"/>
    <p:sldId id="268" r:id="rId24"/>
    <p:sldId id="546" r:id="rId25"/>
    <p:sldId id="543" r:id="rId26"/>
  </p:sldIdLst>
  <p:sldSz cx="9144000" cy="6858000" type="screen4x3"/>
  <p:notesSz cx="68199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07615-E65A-475F-BFB8-7F6C0417A392}" type="datetimeFigureOut">
              <a:rPr lang="nl-NL" smtClean="0"/>
              <a:t>21-6-2022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6072A-7443-407C-8027-BC3F658B3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1845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29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3032" y="0"/>
            <a:ext cx="295529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990" y="4711383"/>
            <a:ext cx="5455920" cy="446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044"/>
            <a:ext cx="295529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3032" y="9421044"/>
            <a:ext cx="2955290" cy="4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2141BCA-B94F-4F0D-9676-313B577D2345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32850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79388" y="-200025"/>
            <a:ext cx="6208712" cy="1458913"/>
          </a:xfrm>
          <a:prstGeom prst="roundRect">
            <a:avLst>
              <a:gd name="adj" fmla="val 9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146050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l-NL" altLang="nl-NL" noProof="0"/>
              <a:t>Klik om de stijl te bewerken</a:t>
            </a:r>
            <a:endParaRPr lang="en-US" altLang="nl-NL" noProof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82625"/>
            <a:ext cx="5668963" cy="406400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altLang="nl-NL" noProof="0"/>
              <a:t>Klik om de ondertitelstijl van het model te bewerken</a:t>
            </a:r>
            <a:endParaRPr lang="en-US" altLang="nl-NL" noProof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fld id="{AFE826B4-9AE4-42B1-A9B3-9333F55AABEE}" type="datetimeFigureOut">
              <a:rPr lang="en-US" altLang="nl-NL" sz="900" b="0">
                <a:solidFill>
                  <a:schemeClr val="tx2"/>
                </a:solidFill>
              </a:rPr>
              <a:pPr algn="r"/>
              <a:t>6/21/2022</a:t>
            </a:fld>
            <a:endParaRPr lang="en-US" altLang="nl-NL" sz="900" b="0">
              <a:solidFill>
                <a:schemeClr val="tx2"/>
              </a:solidFill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82DA33E4-5A65-4BDA-A5D2-8E29F9316D2B}" type="datetime1">
              <a:rPr lang="nl-NL" altLang="nl-NL" smtClean="0"/>
              <a:t>21-6-2022</a:t>
            </a:fld>
            <a:endParaRPr lang="en-US" altLang="nl-NL"/>
          </a:p>
        </p:txBody>
      </p:sp>
      <p:pic>
        <p:nvPicPr>
          <p:cNvPr id="20489" name="Picture 9" descr="Movisie-logo-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304800"/>
            <a:ext cx="1755775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2D6383-9C3B-4166-8C9C-E07006BDE0C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2996599-9F07-4718-BB14-796A393A23C9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7334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1475" y="212725"/>
            <a:ext cx="2058988" cy="61849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750" y="212725"/>
            <a:ext cx="6029325" cy="61849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0E4000-ABB0-4DC7-A4A6-6067C4BA2033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713C3E9-1F6A-4045-8D65-AD12B09328A8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848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12725"/>
            <a:ext cx="7234238" cy="3603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39750" y="1196975"/>
            <a:ext cx="8240713" cy="25241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750" y="3873500"/>
            <a:ext cx="8240713" cy="25241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539750" y="6638925"/>
            <a:ext cx="7056438" cy="144463"/>
          </a:xfrm>
        </p:spPr>
        <p:txBody>
          <a:bodyPr/>
          <a:lstStyle>
            <a:lvl1pPr>
              <a:defRPr/>
            </a:lvl1pPr>
          </a:lstStyle>
          <a:p>
            <a:fld id="{08043F2F-44E8-42A6-8223-9C0C63120271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>
          <a:xfrm>
            <a:off x="7700963" y="6638925"/>
            <a:ext cx="1079500" cy="144463"/>
          </a:xfrm>
        </p:spPr>
        <p:txBody>
          <a:bodyPr/>
          <a:lstStyle>
            <a:lvl1pPr>
              <a:defRPr/>
            </a:lvl1pPr>
          </a:lstStyle>
          <a:p>
            <a:fld id="{C789589D-2875-4B2D-B5DF-3A47227A007E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07346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12725"/>
            <a:ext cx="7234238" cy="3603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539750" y="6638925"/>
            <a:ext cx="7056438" cy="144463"/>
          </a:xfrm>
        </p:spPr>
        <p:txBody>
          <a:bodyPr/>
          <a:lstStyle>
            <a:lvl1pPr>
              <a:defRPr/>
            </a:lvl1pPr>
          </a:lstStyle>
          <a:p>
            <a:fld id="{118A60E7-6A08-473D-9993-FBD6D34B551A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>
          <a:xfrm>
            <a:off x="7700963" y="6638925"/>
            <a:ext cx="1079500" cy="144463"/>
          </a:xfrm>
        </p:spPr>
        <p:txBody>
          <a:bodyPr/>
          <a:lstStyle>
            <a:lvl1pPr>
              <a:defRPr/>
            </a:lvl1pPr>
          </a:lstStyle>
          <a:p>
            <a:fld id="{2459ECDE-99D4-46B2-8E65-20E8E6D25BB0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3211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12725"/>
            <a:ext cx="7234238" cy="3603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9750" y="1196975"/>
            <a:ext cx="4043363" cy="25241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39750" y="3873500"/>
            <a:ext cx="4043363" cy="25241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735513" y="1196975"/>
            <a:ext cx="4044950" cy="52006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750" y="6638925"/>
            <a:ext cx="7056438" cy="144463"/>
          </a:xfrm>
        </p:spPr>
        <p:txBody>
          <a:bodyPr/>
          <a:lstStyle>
            <a:lvl1pPr>
              <a:defRPr/>
            </a:lvl1pPr>
          </a:lstStyle>
          <a:p>
            <a:fld id="{C6F28328-5C5D-4677-B610-B509A04955E2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1"/>
          </p:nvPr>
        </p:nvSpPr>
        <p:spPr>
          <a:xfrm>
            <a:off x="7700963" y="6638925"/>
            <a:ext cx="1079500" cy="144463"/>
          </a:xfrm>
        </p:spPr>
        <p:txBody>
          <a:bodyPr/>
          <a:lstStyle>
            <a:lvl1pPr>
              <a:defRPr/>
            </a:lvl1pPr>
          </a:lstStyle>
          <a:p>
            <a:fld id="{23A4FF0B-68F8-44FA-BF73-F960A8255F78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71706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79388" y="-171450"/>
            <a:ext cx="6208712" cy="1458913"/>
          </a:xfrm>
          <a:prstGeom prst="roundRect">
            <a:avLst>
              <a:gd name="adj" fmla="val 925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146050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altLang="nl-NL" noProof="0"/>
              <a:t>Click to edit Master title style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82625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altLang="nl-NL" noProof="0"/>
              <a:t>Click to edit Master subtitle style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fld id="{1F04D1F1-888C-4DB8-8C18-995F4FAD2177}" type="datetimeFigureOut">
              <a:rPr lang="en-US" altLang="nl-NL" sz="900" b="0">
                <a:solidFill>
                  <a:schemeClr val="tx2"/>
                </a:solidFill>
              </a:rPr>
              <a:pPr algn="r"/>
              <a:t>6/21/2022</a:t>
            </a:fld>
            <a:endParaRPr lang="en-US" altLang="nl-NL" sz="900" b="0">
              <a:solidFill>
                <a:schemeClr val="tx2"/>
              </a:solidFill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1F55D976-2876-476F-9F66-6763D08E58CF}" type="datetime1">
              <a:rPr lang="nl-NL" altLang="nl-NL" smtClean="0"/>
              <a:t>21-6-2022</a:t>
            </a:fld>
            <a:endParaRPr lang="en-US" altLang="nl-NL"/>
          </a:p>
        </p:txBody>
      </p:sp>
      <p:pic>
        <p:nvPicPr>
          <p:cNvPr id="24585" name="Picture 9" descr="Movisie-logo-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304800"/>
            <a:ext cx="1755775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A87488-0DC0-4BC0-A15D-546FA41D1080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1B21C96-6B08-4E44-AF81-1AEC5AA1040F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58480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F60886-C27F-4E47-AD6B-37CB10949C3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A124D32-8CD0-4A95-9177-7AB7031652B8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68700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DC10D1-1426-4F24-A565-CBE0883A193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6A40F88-0CE9-40B3-B32D-D8E8D74FF6B5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22337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3559B5-62CA-48EA-A271-C6FB2650081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541A6B5-4B88-4217-A590-4FC73DB2284D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0336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5321F-CD88-49E0-BACC-5CDD595516E9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6B770D7-6A87-40C9-AF3B-16621CF20D63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36957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8AAD82-D881-4055-9F08-2C9C3F570252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4AE5822-D16B-4B77-922C-DEA45C0FF0E5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51326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DD19F1-8E71-4FED-8ED3-7C8378BD9863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C112261-A35E-49EF-A600-2E64120D3381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05533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263C61-7EF3-42B8-873A-41C0F2C1B7B0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8B195B9-4BDE-4B0B-8D5E-7F9AB1FE1263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9299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D4C0B2-B13A-4617-ADD6-98E80F1B070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61546EE-8496-470E-8389-DD4328B870E2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63537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BB7F67-0ADE-4A6C-ACFB-73DF02588729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B410DE7-338B-4E89-B315-C9E9146FCAA6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87225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1475" y="212725"/>
            <a:ext cx="2058988" cy="61849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750" y="212725"/>
            <a:ext cx="6029325" cy="61849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1C78D4-F2E9-490A-96BF-BD1D1500CAD3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3B517DE-7BBB-41E7-9E98-CBB35980B7F3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22362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179388" y="-200025"/>
            <a:ext cx="3203575" cy="1458913"/>
          </a:xfrm>
          <a:prstGeom prst="roundRect">
            <a:avLst>
              <a:gd name="adj" fmla="val 9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3417888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altLang="nl-NL" noProof="0"/>
              <a:t>Click to edit Master title style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922713"/>
            <a:ext cx="5668963" cy="406400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nl-NL" noProof="0"/>
              <a:t>Click to edit Master subtitle style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fld id="{892667AD-C086-4414-8518-EA4F021D6F4B}" type="datetimeFigureOut">
              <a:rPr lang="en-US" altLang="nl-NL" sz="900" b="0">
                <a:solidFill>
                  <a:schemeClr val="tx2"/>
                </a:solidFill>
              </a:rPr>
              <a:pPr algn="r"/>
              <a:t>6/21/2022</a:t>
            </a:fld>
            <a:endParaRPr lang="en-US" altLang="nl-NL" sz="900" b="0">
              <a:solidFill>
                <a:schemeClr val="tx2"/>
              </a:solidFill>
            </a:endParaRP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B5B2920F-98B4-4B03-BF3F-767A39E63FBB}" type="datetime1">
              <a:rPr lang="nl-NL" altLang="nl-NL" smtClean="0"/>
              <a:t>21-6-2022</a:t>
            </a:fld>
            <a:endParaRPr lang="en-US" altLang="nl-NL"/>
          </a:p>
        </p:txBody>
      </p:sp>
      <p:pic>
        <p:nvPicPr>
          <p:cNvPr id="45067" name="Picture 11" descr="Movisie-logo-rgb-kleingebrui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B08101-DF55-4DB2-AAF4-C3BEA7FC31B2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C903C83-3142-4EF3-ACB5-CC3060CB38DB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62865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DFFC3E-BDE6-4AC6-859B-A6E3427A6982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4356DE2-5E09-4637-BB7D-5ACEEA7B0D8D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903569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BCA986-06AE-4005-98AC-38BB2243B83F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BC98977-FEC3-4CEB-8245-885A7A764338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7343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667DD7-6FE1-488D-A605-C36084FE5FA6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0C73ED5-6F3D-4EAD-93C3-7AD608A63EE6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67677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914DD2-017D-4265-B930-DF29F4F9FF3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9EDBCAE-5725-4248-B48E-51331EA07553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83875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2359D6-F6C6-4848-B04F-BA03C37F0DC4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3AF0463-64D0-439B-8961-7A627D1212F3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90220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5022E3-AE4D-4EEA-9937-E7C99E3F0DEF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92198F8-F0F4-419D-9C0A-E270E854C979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83243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B56F5D-6CC7-47F1-B294-403A8C2BCE2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20568D2-F10A-49D1-876E-645FF58C3656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16314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94E6EF-C18E-4925-BD16-5C0F062A9849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AA5AAF4-0732-452F-8DB1-350D52687249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28211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B1086B-29A7-433A-BB6C-6694A2B71E35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C6B695A-3A23-4376-9B51-681F0C8E0B77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17223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1475" y="212725"/>
            <a:ext cx="2058988" cy="61849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750" y="212725"/>
            <a:ext cx="6029325" cy="61849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C8CB72-9B5D-4B9B-B08D-C75A4404962A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DA05786-8234-4A06-85DE-1F9FFB3599B0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51568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179388" y="-171450"/>
            <a:ext cx="3203575" cy="1458913"/>
          </a:xfrm>
          <a:prstGeom prst="roundRect">
            <a:avLst>
              <a:gd name="adj" fmla="val 925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3417888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altLang="nl-NL" noProof="0"/>
              <a:t>Click to edit Master 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922713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altLang="nl-NL" noProof="0"/>
              <a:t>Click to edit Master subtitle style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fld id="{570F722C-91BC-49DC-92BD-E55275B61C2A}" type="datetimeFigureOut">
              <a:rPr lang="en-US" altLang="nl-NL" sz="900" b="0">
                <a:solidFill>
                  <a:schemeClr val="tx2"/>
                </a:solidFill>
              </a:rPr>
              <a:pPr algn="r"/>
              <a:t>6/21/2022</a:t>
            </a:fld>
            <a:endParaRPr lang="en-US" altLang="nl-NL" sz="900" b="0">
              <a:solidFill>
                <a:schemeClr val="tx2"/>
              </a:solidFill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6517E7B4-D3FD-4207-ADE9-D69239D3A666}" type="datetime1">
              <a:rPr lang="nl-NL" altLang="nl-NL" smtClean="0"/>
              <a:t>21-6-2022</a:t>
            </a:fld>
            <a:endParaRPr lang="en-US" altLang="nl-NL"/>
          </a:p>
        </p:txBody>
      </p:sp>
      <p:pic>
        <p:nvPicPr>
          <p:cNvPr id="47115" name="Picture 11" descr="Movisie-logo-rgb-kleingebrui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CC5C22-8E02-4D11-9E31-848D67CA7605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FEF4E64-ADEC-411D-8EFA-36B409A55DF3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46785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D92358-F661-45D3-81A2-46601E8FF96E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1301846-E50A-4630-8264-C9BE05C00D78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1851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E2B197-1331-41A1-BC9B-ED8A22642175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5A0E8CE-2DC3-4BFC-A29A-DD5F4AA84DFB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62993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374A29-16BD-4790-AE52-3714F80BDE0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68763A6-72DE-4F7D-B5D9-CF1C8F1E1958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629481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D20593-A799-4276-8FE2-3AC8E39B828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913FA60-7E23-468C-9407-100220207C7E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83988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984B3E-D59A-4772-AD15-818E2785EE38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2C16CB1-4054-463A-8D3D-DA5849000127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18009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9E5EB2-9BC9-48C7-9710-883D27A9805A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7C1F98B-ABCD-4271-8A71-54FF83133CD2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8103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CE9404-8378-428A-911C-EACFAE479458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AB41687-01EE-4DC1-B3EF-7A4778951DB9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148254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0B6BBB-8509-4E0B-9ECF-CB45C426A55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7F31769-869E-4B88-9C1C-A49787C39145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32286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369B8D-E14B-435A-A136-1BF78D33DAEF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140F5BA-E7D5-4619-B43C-0AD3AC826FBF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044807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1475" y="212725"/>
            <a:ext cx="2058988" cy="61849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750" y="212725"/>
            <a:ext cx="6029325" cy="61849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5E7BFA-2BC5-4578-934B-E5E7154FADA2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F044171-6A08-49FE-AB3A-6D17A038AD12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9360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79388" y="-200025"/>
            <a:ext cx="6208712" cy="1458913"/>
          </a:xfrm>
          <a:prstGeom prst="roundRect">
            <a:avLst>
              <a:gd name="adj" fmla="val 92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146050"/>
            <a:ext cx="5668963" cy="406400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l-NL" altLang="nl-NL" noProof="0"/>
              <a:t>Klik om stijl te bewerken</a:t>
            </a:r>
            <a:endParaRPr lang="en-US" altLang="nl-NL" noProof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82625"/>
            <a:ext cx="5668963" cy="406400"/>
          </a:xfr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altLang="nl-NL" noProof="0"/>
              <a:t>Klikken om de ondertitelstijl van het model te bewerken</a:t>
            </a:r>
            <a:endParaRPr lang="en-US" altLang="nl-NL" noProof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endParaRPr lang="en-US" altLang="nl-NL" sz="900" b="0" dirty="0">
              <a:solidFill>
                <a:schemeClr val="tx2"/>
              </a:solidFill>
            </a:endParaRPr>
          </a:p>
        </p:txBody>
      </p:sp>
      <p:pic>
        <p:nvPicPr>
          <p:cNvPr id="20489" name="Picture 9" descr="Movisie-logo-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304800"/>
            <a:ext cx="1755775" cy="6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00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AC53DD-9ADC-4138-A198-F5978337B3C6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A335E2E-3945-488E-9F9E-291AED192F32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3970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24CABF-8929-4A6A-8DDC-168420833607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18BF925-A6DF-41F0-939D-6226C3929ED6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93224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2E9B0F-9057-45B3-8679-89424A67490A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4F80F1C-70C3-4C7E-A7AC-5152141A2C81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82586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795136-59C8-4378-BB4E-1429BF4957DA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7E73162-DCFD-427A-AB8A-F9D29EA226BF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64725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5FD6E5-A052-46B3-88C3-82E329A6A6AF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9CE3E78-F18C-47D2-A569-880C1821A702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03544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12BEAC-9C48-4A42-A0BD-99E05C675028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691F9E9-39B4-427B-8E6E-9D8B9D451E39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95243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BDDB12-B7D3-47BB-AFFA-B4BA475C45A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BE1F462-C825-43DB-9A21-FBC8E9DEA532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9013748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CC74A1-936E-47DA-8961-2759FB9BA764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169719A-5E74-4D5D-A935-2216F9D0FB04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87385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8F1845-94FF-4D19-9F08-638A237ECE17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C579D60-1BD7-49EF-ABFB-34F66F97274E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494120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A477BE-AC37-41D8-86C7-DAC5C9D9AD86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5C7AE0B-3927-4858-BF11-8877E09E5766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12068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1475" y="212725"/>
            <a:ext cx="2058988" cy="6184900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9750" y="212725"/>
            <a:ext cx="6029325" cy="61849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5284AA-C4E6-4AB1-9E99-42E4A8B49D7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7873764-9AD0-43CD-A657-0DFCE3E79A5E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442859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12725"/>
            <a:ext cx="7234238" cy="3603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39750" y="1196975"/>
            <a:ext cx="8240713" cy="25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750" y="3873500"/>
            <a:ext cx="8240713" cy="25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539750" y="6638925"/>
            <a:ext cx="7056438" cy="144463"/>
          </a:xfrm>
        </p:spPr>
        <p:txBody>
          <a:bodyPr/>
          <a:lstStyle>
            <a:lvl1pPr>
              <a:defRPr/>
            </a:lvl1pPr>
          </a:lstStyle>
          <a:p>
            <a:fld id="{E55C442E-9D3C-4227-8B37-18E462FB8B6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>
          <a:xfrm>
            <a:off x="7700963" y="6638925"/>
            <a:ext cx="1079500" cy="144463"/>
          </a:xfrm>
        </p:spPr>
        <p:txBody>
          <a:bodyPr/>
          <a:lstStyle>
            <a:lvl1pPr>
              <a:defRPr/>
            </a:lvl1pPr>
          </a:lstStyle>
          <a:p>
            <a:fld id="{151F3B02-6056-4C77-ACF9-7081B3E5CE45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51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001DE1-3CEA-4924-8AD9-DD9B28B44CA3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6CCC13F-703F-4E8A-B289-958E28A56368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964750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12725"/>
            <a:ext cx="7234238" cy="3603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4043363" cy="52006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35513" y="1196975"/>
            <a:ext cx="4044950" cy="52006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539750" y="6638925"/>
            <a:ext cx="7056438" cy="144463"/>
          </a:xfrm>
        </p:spPr>
        <p:txBody>
          <a:bodyPr/>
          <a:lstStyle>
            <a:lvl1pPr>
              <a:defRPr/>
            </a:lvl1pPr>
          </a:lstStyle>
          <a:p>
            <a:fld id="{1345FCE0-2EA0-48FC-B6E2-AEFCFF3DF32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>
          <a:xfrm>
            <a:off x="7700963" y="6638925"/>
            <a:ext cx="1079500" cy="144463"/>
          </a:xfrm>
        </p:spPr>
        <p:txBody>
          <a:bodyPr/>
          <a:lstStyle>
            <a:lvl1pPr>
              <a:defRPr/>
            </a:lvl1pPr>
          </a:lstStyle>
          <a:p>
            <a:fld id="{26CAC16A-4785-4220-A210-2C979955BF47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015038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12725"/>
            <a:ext cx="7234238" cy="3603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9750" y="1196975"/>
            <a:ext cx="4043363" cy="25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39750" y="3873500"/>
            <a:ext cx="4043363" cy="25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735513" y="1196975"/>
            <a:ext cx="4044950" cy="52006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750" y="6638925"/>
            <a:ext cx="7056438" cy="144463"/>
          </a:xfrm>
        </p:spPr>
        <p:txBody>
          <a:bodyPr/>
          <a:lstStyle>
            <a:lvl1pPr>
              <a:defRPr/>
            </a:lvl1pPr>
          </a:lstStyle>
          <a:p>
            <a:fld id="{B9531AC5-EE50-4BF5-8C1F-947721903B4A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1"/>
          </p:nvPr>
        </p:nvSpPr>
        <p:spPr>
          <a:xfrm>
            <a:off x="7700963" y="6638925"/>
            <a:ext cx="1079500" cy="144463"/>
          </a:xfrm>
        </p:spPr>
        <p:txBody>
          <a:bodyPr/>
          <a:lstStyle>
            <a:lvl1pPr>
              <a:defRPr/>
            </a:lvl1pPr>
          </a:lstStyle>
          <a:p>
            <a:fld id="{976A4534-4303-487F-A421-D8BD1511366B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0079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DDE0B-BFDF-45BD-9215-CD75074B3535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B39A854-4765-4B25-B4E9-C1AD0C137D7D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2377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9EA627-B013-4DC5-A7CD-68C187966478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DA6A485-A3A8-44DF-9C8B-9A624D6ECE01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3751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3D578E-5EEC-4CE5-BD23-804748CEAB1C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08E3B90-F793-432F-93C2-FD9760CFC07E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0253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79388" y="-157163"/>
            <a:ext cx="7773987" cy="9810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12725"/>
            <a:ext cx="7234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4071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638925"/>
            <a:ext cx="70564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tx2"/>
                </a:solidFill>
              </a:defRPr>
            </a:lvl1pPr>
          </a:lstStyle>
          <a:p>
            <a:fld id="{D5AF6658-0044-4A6B-99E1-173E8FFAA08E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pic>
        <p:nvPicPr>
          <p:cNvPr id="19463" name="Picture 7" descr="Movisie-logo-rgb-kleingebruik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fld id="{2D7D9178-97B1-4795-B9EB-4EFB65E194BE}" type="datetime1">
              <a:rPr lang="nl-NL" altLang="nl-NL" smtClean="0"/>
              <a:t>21-6-2022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721" r:id="rId12"/>
    <p:sldLayoutId id="2147483722" r:id="rId13"/>
    <p:sldLayoutId id="2147483723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4525" indent="-174625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46113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47700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179388" y="-171450"/>
            <a:ext cx="7773987" cy="9810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12725"/>
            <a:ext cx="7234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4071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638925"/>
            <a:ext cx="70564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0"/>
            </a:lvl1pPr>
          </a:lstStyle>
          <a:p>
            <a:fld id="{794013B4-FFBE-4897-91A7-900BA88CDDF1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pic>
        <p:nvPicPr>
          <p:cNvPr id="23559" name="Picture 7" descr="Movisie-logo-rgb-kleingebrui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0"/>
            </a:lvl1pPr>
          </a:lstStyle>
          <a:p>
            <a:fld id="{DA478B4E-6CDE-40A8-B97B-E76950533474}" type="datetime1">
              <a:rPr lang="nl-NL" altLang="nl-NL" smtClean="0"/>
              <a:t>21-6-2022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4525" indent="-174625" algn="l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46113" algn="l" rtl="0" fontAlgn="base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47700" algn="l" rtl="0" fontAlgn="base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179388" y="-157163"/>
            <a:ext cx="7773987" cy="9810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12725"/>
            <a:ext cx="7234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4071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638925"/>
            <a:ext cx="70564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tx2"/>
                </a:solidFill>
              </a:defRPr>
            </a:lvl1pPr>
          </a:lstStyle>
          <a:p>
            <a:fld id="{EDC15A1D-C122-49CE-80F0-555D434A6404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pic>
        <p:nvPicPr>
          <p:cNvPr id="44039" name="Picture 7" descr="Movisie-logo-rgb-kleingebrui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fld id="{1DAE4F64-1F3B-4ED1-95F7-78EDEE485530}" type="datetime1">
              <a:rPr lang="nl-NL" altLang="nl-NL" smtClean="0"/>
              <a:t>21-6-2022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4525" indent="-174625" algn="l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46113" algn="l" rtl="0" fontAlgn="base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47700" algn="l" rtl="0" fontAlgn="base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179388" y="-171450"/>
            <a:ext cx="7773987" cy="9810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12725"/>
            <a:ext cx="7234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4071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638925"/>
            <a:ext cx="70564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0"/>
            </a:lvl1pPr>
          </a:lstStyle>
          <a:p>
            <a:fld id="{BA885CF6-9081-4A75-AC79-E78E6A2CE6D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pic>
        <p:nvPicPr>
          <p:cNvPr id="46087" name="Picture 7" descr="Movisie-logo-rgb-kleingebrui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0"/>
            </a:lvl1pPr>
          </a:lstStyle>
          <a:p>
            <a:fld id="{13EEE2C0-E3A9-42D1-866A-15CA5BEB1D06}" type="datetime1">
              <a:rPr lang="nl-NL" altLang="nl-NL" smtClean="0"/>
              <a:t>21-6-2022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4525" indent="-174625" algn="l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46113" algn="l" rtl="0" fontAlgn="base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47700" algn="l" rtl="0" fontAlgn="base"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179388" y="6567488"/>
            <a:ext cx="8780462" cy="3905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79388" y="-157163"/>
            <a:ext cx="7773987" cy="9810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12725"/>
            <a:ext cx="72342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240713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638925"/>
            <a:ext cx="705643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solidFill>
                  <a:schemeClr val="tx2"/>
                </a:solidFill>
              </a:defRPr>
            </a:lvl1pPr>
          </a:lstStyle>
          <a:p>
            <a:fld id="{68F8CCAF-EC81-49A7-ACC7-1CF030D34F6B}" type="slidenum">
              <a:rPr lang="en-US" altLang="nl-NL"/>
              <a:pPr/>
              <a:t>‹nr.›</a:t>
            </a:fld>
            <a:r>
              <a:rPr lang="en-US" altLang="nl-NL"/>
              <a:t> • @titel@</a:t>
            </a:r>
          </a:p>
        </p:txBody>
      </p:sp>
      <p:pic>
        <p:nvPicPr>
          <p:cNvPr id="19463" name="Picture 7" descr="Movisie-logo-rgb-kleingebruik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42875"/>
            <a:ext cx="701675" cy="6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00963" y="6638925"/>
            <a:ext cx="10795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fld id="{082C9DF0-6D40-4E75-BFD7-22B9338A7716}" type="datetime1">
              <a:rPr lang="nl-NL" altLang="nl-NL" smtClean="0"/>
              <a:t>21-6-2022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6745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793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44525" indent="-17462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646113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6477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5pPr>
      <a:lvl6pPr marL="11049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6pPr>
      <a:lvl7pPr marL="15621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7pPr>
      <a:lvl8pPr marL="20193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8pPr>
      <a:lvl9pPr marL="24765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433C2-A2E0-8012-59B3-1139CE71F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6867" y="1700808"/>
            <a:ext cx="3758085" cy="102104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 err="1">
                <a:solidFill>
                  <a:srgbClr val="FF0000"/>
                </a:solidFill>
              </a:rPr>
              <a:t>Uit</a:t>
            </a:r>
            <a:r>
              <a:rPr lang="en-US" sz="4000" dirty="0">
                <a:solidFill>
                  <a:srgbClr val="FF0000"/>
                </a:solidFill>
              </a:rPr>
              <a:t> de </a:t>
            </a:r>
            <a:r>
              <a:rPr lang="en-US" sz="4000" dirty="0" err="1">
                <a:solidFill>
                  <a:srgbClr val="FF0000"/>
                </a:solidFill>
              </a:rPr>
              <a:t>duivelskring</a:t>
            </a:r>
            <a:r>
              <a:rPr lang="en-US" sz="4000" dirty="0">
                <a:solidFill>
                  <a:srgbClr val="FF0000"/>
                </a:solidFill>
              </a:rPr>
              <a:t> van </a:t>
            </a:r>
            <a:r>
              <a:rPr lang="en-US" sz="4000" dirty="0" err="1">
                <a:solidFill>
                  <a:srgbClr val="FF0000"/>
                </a:solidFill>
              </a:rPr>
              <a:t>armoede</a:t>
            </a:r>
            <a:endParaRPr lang="en-US" sz="40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Tijdelijke aanduiding voor afbeelding 5" descr="Afbeelding met tekst, gras, lucht, buiten&#10;&#10;Automatisch gegenereerde beschrijving">
            <a:extLst>
              <a:ext uri="{FF2B5EF4-FFF2-40B4-BE49-F238E27FC236}">
                <a16:creationId xmlns:a16="http://schemas.microsoft.com/office/drawing/2014/main" id="{9FF5FBC6-7B46-C3D1-58E3-F94A663467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" r="2" b="2"/>
          <a:stretch/>
        </p:blipFill>
        <p:spPr bwMode="auto">
          <a:xfrm>
            <a:off x="273180" y="951089"/>
            <a:ext cx="3078957" cy="349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2A27C7E-B0B4-1491-A09C-7F4B60390BF4}"/>
              </a:ext>
            </a:extLst>
          </p:cNvPr>
          <p:cNvSpPr txBox="1"/>
          <p:nvPr/>
        </p:nvSpPr>
        <p:spPr>
          <a:xfrm>
            <a:off x="4991778" y="3717032"/>
            <a:ext cx="3758085" cy="2336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+mn-lt"/>
                <a:cs typeface="+mn-cs"/>
              </a:rPr>
              <a:t>Radboud Engbersen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latin typeface="+mn-lt"/>
                <a:cs typeface="+mn-cs"/>
              </a:rPr>
              <a:t>Programmaleider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Sociale</a:t>
            </a:r>
            <a:r>
              <a:rPr lang="en-US" sz="2000" dirty="0">
                <a:latin typeface="+mn-lt"/>
                <a:cs typeface="+mn-cs"/>
              </a:rPr>
              <a:t>         Basis Movisie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latin typeface="+mn-lt"/>
                <a:cs typeface="+mn-cs"/>
              </a:rPr>
              <a:t>Congres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Sociaal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Werk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en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Armoedebeleid</a:t>
            </a:r>
            <a:r>
              <a:rPr lang="en-US" sz="2000" dirty="0">
                <a:latin typeface="+mn-lt"/>
                <a:cs typeface="+mn-cs"/>
              </a:rPr>
              <a:t> - 15 </a:t>
            </a:r>
            <a:r>
              <a:rPr lang="en-US" sz="2000" dirty="0" err="1">
                <a:latin typeface="+mn-lt"/>
                <a:cs typeface="+mn-cs"/>
              </a:rPr>
              <a:t>juni</a:t>
            </a:r>
            <a:r>
              <a:rPr lang="en-US" sz="2000" dirty="0">
                <a:latin typeface="+mn-lt"/>
                <a:cs typeface="+mn-cs"/>
              </a:rPr>
              <a:t> 2022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315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8046E-2488-4B26-BC86-5796ED24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Krimp en anticipeer regio’s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B19D504-D33D-457B-B7DE-C631F0070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6"/>
          <a:stretch/>
        </p:blipFill>
        <p:spPr>
          <a:xfrm>
            <a:off x="2653721" y="1196975"/>
            <a:ext cx="401277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8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5C5A6-A02B-4D52-9E1F-DCE0F09D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Nederlandse ontwikkelingsgebieden</a:t>
            </a:r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48E831A3-F1DF-4B30-BDB7-072B6B914A1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052736"/>
            <a:ext cx="4489769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9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C576BF5-A698-04BC-5B64-D3F3B0D2C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6" y="1268760"/>
            <a:ext cx="7164288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09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58B211-4452-DCF5-DAE2-AB7700171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223963"/>
            <a:ext cx="661035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1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5">
            <a:extLst>
              <a:ext uri="{FF2B5EF4-FFF2-40B4-BE49-F238E27FC236}">
                <a16:creationId xmlns:a16="http://schemas.microsoft.com/office/drawing/2014/main" id="{0F6B732C-C90C-4068-A9A8-67F6BF5EE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941854"/>
            <a:ext cx="7736413" cy="520065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4317463-609E-79B0-0E88-89719E33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Kapitaalvormen aanreiken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29E95F-2C24-4E55-E622-100BCC35B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46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68F55-8CAD-4B52-BC52-72AFF689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Economisch kapitaal versterken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CD2C08-4876-4769-AD68-EB9A1969A0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nl-NL" sz="2000" u="sng" dirty="0"/>
          </a:p>
          <a:p>
            <a:pPr>
              <a:lnSpc>
                <a:spcPct val="100000"/>
              </a:lnSpc>
            </a:pPr>
            <a:endParaRPr lang="nl-NL" sz="1600" u="sng" dirty="0"/>
          </a:p>
          <a:p>
            <a:pPr>
              <a:lnSpc>
                <a:spcPct val="100000"/>
              </a:lnSpc>
            </a:pPr>
            <a:endParaRPr lang="nl-NL" sz="1600" u="sng" dirty="0"/>
          </a:p>
          <a:p>
            <a:pPr>
              <a:lnSpc>
                <a:spcPct val="100000"/>
              </a:lnSpc>
            </a:pPr>
            <a:endParaRPr lang="nl-NL" sz="1600" u="sng" dirty="0"/>
          </a:p>
          <a:p>
            <a:pPr>
              <a:lnSpc>
                <a:spcPct val="100000"/>
              </a:lnSpc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Basisbanen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Baanzekerheid is ingewikkeld, maar wel sociale structuur en activiteiten aanreiken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Schuldhulpverlening: vroegtijdig én aandacht voor nazorg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Kennis van fondsen</a:t>
            </a:r>
          </a:p>
          <a:p>
            <a:endParaRPr lang="nl-NL" dirty="0"/>
          </a:p>
        </p:txBody>
      </p:sp>
      <p:pic>
        <p:nvPicPr>
          <p:cNvPr id="7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A9877F42-1029-40D6-9676-2A996130F8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7" y="2060848"/>
            <a:ext cx="4003954" cy="3273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5384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68F55-8CAD-4B52-BC52-72AFF689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Sociaal kapitaal versterken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CD2C08-4876-4769-AD68-EB9A1969A0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nl-NL" sz="2000" u="sng" dirty="0"/>
          </a:p>
          <a:p>
            <a:pPr>
              <a:lnSpc>
                <a:spcPct val="100000"/>
              </a:lnSpc>
            </a:pPr>
            <a:endParaRPr lang="nl-NL" sz="1600" u="sng" dirty="0"/>
          </a:p>
          <a:p>
            <a:pPr>
              <a:lnSpc>
                <a:spcPct val="100000"/>
              </a:lnSpc>
            </a:pPr>
            <a:endParaRPr lang="nl-NL" sz="1600" u="sng" dirty="0"/>
          </a:p>
          <a:p>
            <a:pPr>
              <a:lnSpc>
                <a:spcPct val="100000"/>
              </a:lnSpc>
            </a:pPr>
            <a:endParaRPr lang="nl-NL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Bestrijden van negatieve vormen van bonding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Stimuleren van positieve vormen van bonding en </a:t>
            </a:r>
            <a:r>
              <a:rPr lang="nl-NL" sz="1600" dirty="0" err="1"/>
              <a:t>bridging</a:t>
            </a:r>
            <a:endParaRPr lang="nl-NL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Moderniseren van sociale infrastructuur en </a:t>
            </a:r>
            <a:r>
              <a:rPr lang="nl-NL" sz="1600" dirty="0" err="1"/>
              <a:t>dagstructurerende</a:t>
            </a:r>
            <a:r>
              <a:rPr lang="nl-NL" sz="1600" dirty="0"/>
              <a:t> activiteiten aanbieden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Aanreiken van vrijwilliger activiteiten gericht op meedoen en sociale stabilisatie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Belang van samenlevingsopbouw en aandacht voor groepen en netwerken</a:t>
            </a:r>
          </a:p>
          <a:p>
            <a:endParaRPr lang="nl-NL" dirty="0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6944B7FA-F4C1-42A4-8440-8F04EDD8BE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9" y="1916833"/>
            <a:ext cx="3962505" cy="3461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0603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68F55-8CAD-4B52-BC52-72AFF689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Cultureel kapitaal versterken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CD2C08-4876-4769-AD68-EB9A1969A0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nl-NL" sz="2000" u="sng" dirty="0"/>
          </a:p>
          <a:p>
            <a:pPr>
              <a:lnSpc>
                <a:spcPct val="100000"/>
              </a:lnSpc>
            </a:pPr>
            <a:endParaRPr lang="nl-NL" sz="1600" u="sng" dirty="0"/>
          </a:p>
          <a:p>
            <a:pPr>
              <a:lnSpc>
                <a:spcPct val="100000"/>
              </a:lnSpc>
            </a:pPr>
            <a:endParaRPr lang="nl-NL" sz="1600" u="sng" dirty="0"/>
          </a:p>
          <a:p>
            <a:pPr>
              <a:lnSpc>
                <a:spcPct val="100000"/>
              </a:lnSpc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</a:rPr>
              <a:t>Opleidingen en cursussen aanreiken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</a:rPr>
              <a:t>Mentoraatsprojecten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</a:rPr>
              <a:t>Samenwerken met basisscholen en culturele activiteiten aanreiken: verlengen schooldag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</a:rPr>
              <a:t>Sport- en beweeginfrastructuur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+mj-lt"/>
              </a:rPr>
              <a:t>Sportopbouwwerk</a:t>
            </a:r>
          </a:p>
          <a:p>
            <a:endParaRPr lang="nl-NL" dirty="0"/>
          </a:p>
        </p:txBody>
      </p:sp>
      <p:pic>
        <p:nvPicPr>
          <p:cNvPr id="6" name="Tijdelijke aanduiding voor inhoud 5" descr="Afbeelding met tekst&#10;&#10;Automatisch gegenereerde beschrijving">
            <a:extLst>
              <a:ext uri="{FF2B5EF4-FFF2-40B4-BE49-F238E27FC236}">
                <a16:creationId xmlns:a16="http://schemas.microsoft.com/office/drawing/2014/main" id="{A4D465FF-7AE3-4DBE-889A-4C01F99F36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1" y="1916832"/>
            <a:ext cx="3982903" cy="3519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25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68F55-8CAD-4B52-BC52-72AFF689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Pedagogisch kapitaal versterken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CD2C08-4876-4769-AD68-EB9A1969A0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nl-NL" sz="2000" u="sng" dirty="0"/>
          </a:p>
          <a:p>
            <a:pPr>
              <a:lnSpc>
                <a:spcPct val="100000"/>
              </a:lnSpc>
            </a:pPr>
            <a:endParaRPr lang="nl-NL" sz="1600" u="sng" dirty="0"/>
          </a:p>
          <a:p>
            <a:pPr>
              <a:lnSpc>
                <a:spcPct val="100000"/>
              </a:lnSpc>
            </a:pPr>
            <a:endParaRPr lang="nl-NL" sz="1600" u="sng" dirty="0"/>
          </a:p>
          <a:p>
            <a:pPr>
              <a:lnSpc>
                <a:spcPct val="100000"/>
              </a:lnSpc>
            </a:pPr>
            <a:endParaRPr lang="nl-NL" sz="16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Opvoedondersteuning: sociale en praktische steun én een signalerende functie;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Ontmoetingsbijeenkomsten voor gezinnen waar opvoedingsvragen uitgewisseld kunnen worden;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Voorschoolse opvang en educatie juist voor kinderen in armoede van groot belang;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dirty="0"/>
              <a:t>Peuteropvang doorverwijzen naar instanties die (opvoed)ondersteuning aanbieden.</a:t>
            </a:r>
          </a:p>
          <a:p>
            <a:endParaRPr lang="nl-NL" dirty="0"/>
          </a:p>
        </p:txBody>
      </p:sp>
      <p:pic>
        <p:nvPicPr>
          <p:cNvPr id="7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29040A16-3D53-4A8B-A872-9AAE5DC370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" y="2060849"/>
            <a:ext cx="4287567" cy="313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443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68F55-8CAD-4B52-BC52-72AFF689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Mentaal kapitaal versterken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CD2C08-4876-4769-AD68-EB9A1969A0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nl-NL" sz="2000" u="sng" dirty="0"/>
          </a:p>
          <a:p>
            <a:pPr>
              <a:lnSpc>
                <a:spcPct val="100000"/>
              </a:lnSpc>
            </a:pPr>
            <a:endParaRPr lang="nl-NL" sz="1600" u="sng" dirty="0"/>
          </a:p>
          <a:p>
            <a:pPr>
              <a:lnSpc>
                <a:spcPct val="100000"/>
              </a:lnSpc>
            </a:pPr>
            <a:endParaRPr lang="nl-NL" sz="1600" u="sng" dirty="0"/>
          </a:p>
          <a:p>
            <a:pPr>
              <a:lnSpc>
                <a:spcPct val="100000"/>
              </a:lnSpc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/>
              <a:t>Outreachend</a:t>
            </a:r>
            <a:r>
              <a:rPr lang="nl-NL" sz="1600" dirty="0"/>
              <a:t> werken – verschillende modellen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Motiverende gespreksvoering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Oplossingsgericht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Gelijkwaardige en respectvolle bejegening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Differentiëren tussen doelgroepen</a:t>
            </a:r>
          </a:p>
          <a:p>
            <a:endParaRPr lang="nl-NL" dirty="0"/>
          </a:p>
        </p:txBody>
      </p:sp>
      <p:pic>
        <p:nvPicPr>
          <p:cNvPr id="7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67F26F24-7BB3-4A3E-8A52-CE42CE6028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8" y="2060848"/>
            <a:ext cx="4299534" cy="3102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183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3879A-9396-4142-8B71-CE36CE7D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Werkgebied van Tinten</a:t>
            </a:r>
          </a:p>
        </p:txBody>
      </p:sp>
      <p:pic>
        <p:nvPicPr>
          <p:cNvPr id="4" name="Tijdelijke aanduiding voor inhoud 12" descr="Afbeelding met kaart&#10;&#10;Automatisch gegenereerde beschrijving">
            <a:extLst>
              <a:ext uri="{FF2B5EF4-FFF2-40B4-BE49-F238E27FC236}">
                <a16:creationId xmlns:a16="http://schemas.microsoft.com/office/drawing/2014/main" id="{95E03D9C-000F-4C9D-A15D-E17FD7309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5" y="1628800"/>
            <a:ext cx="8817936" cy="4176464"/>
          </a:xfrm>
        </p:spPr>
      </p:pic>
    </p:spTree>
    <p:extLst>
      <p:ext uri="{BB962C8B-B14F-4D97-AF65-F5344CB8AC3E}">
        <p14:creationId xmlns:p14="http://schemas.microsoft.com/office/powerpoint/2010/main" val="727624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5862-7FA7-0385-5619-F1A75B48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Sociale Basis Gemeente Haarlemmermeer</a:t>
            </a:r>
          </a:p>
        </p:txBody>
      </p:sp>
      <p:pic>
        <p:nvPicPr>
          <p:cNvPr id="5" name="Tijdelijke aanduiding voor inhoud 4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21C7E0D8-48B5-01C1-4924-134BF04CC5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" b="4572"/>
          <a:stretch/>
        </p:blipFill>
        <p:spPr bwMode="auto">
          <a:xfrm>
            <a:off x="2173610" y="1556792"/>
            <a:ext cx="4796779" cy="389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6772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44A12-CA10-5E2B-BA2A-2029CC5BE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Interdependentie drie niveaus continuïteit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0CF9B5C-CA3B-732C-5262-9D6FD780F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80582"/>
            <a:ext cx="6028719" cy="329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4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5862-7FA7-0385-5619-F1A75B48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Basis Gemeente Haarlemmermeer</a:t>
            </a:r>
          </a:p>
        </p:txBody>
      </p:sp>
      <p:pic>
        <p:nvPicPr>
          <p:cNvPr id="5" name="Tijdelijke aanduiding voor inhoud 4" descr="Afbeelding met tekst, visitekaartje&#10;&#10;Automatisch gegenereerde beschrijving">
            <a:extLst>
              <a:ext uri="{FF2B5EF4-FFF2-40B4-BE49-F238E27FC236}">
                <a16:creationId xmlns:a16="http://schemas.microsoft.com/office/drawing/2014/main" id="{21C7E0D8-48B5-01C1-4924-134BF04CC5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" b="4572"/>
          <a:stretch/>
        </p:blipFill>
        <p:spPr bwMode="auto">
          <a:xfrm>
            <a:off x="2173610" y="1556792"/>
            <a:ext cx="4796779" cy="389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995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5862-7FA7-0385-5619-F1A75B48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Versterken Sociale basis </a:t>
            </a:r>
            <a:r>
              <a:rPr lang="nl-NL" sz="2800" dirty="0" err="1"/>
              <a:t>pt</a:t>
            </a:r>
            <a:endParaRPr lang="nl-NL" sz="2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188583-53C9-D8F3-4ECF-002D94DB3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538" y="5445224"/>
            <a:ext cx="8528942" cy="520353"/>
          </a:xfrm>
        </p:spPr>
        <p:txBody>
          <a:bodyPr/>
          <a:lstStyle/>
          <a:p>
            <a:r>
              <a:rPr lang="nl-NL" sz="1800" dirty="0"/>
              <a:t>Bron: VWS </a:t>
            </a:r>
            <a:r>
              <a:rPr lang="nl-NL" sz="1800" i="1" dirty="0"/>
              <a:t>Kamerbrief hoofdlijnen toekomst </a:t>
            </a:r>
            <a:r>
              <a:rPr lang="nl-NL" sz="1800" i="1" dirty="0" err="1"/>
              <a:t>Wmo</a:t>
            </a:r>
            <a:r>
              <a:rPr lang="nl-NL" sz="1800" i="1" dirty="0"/>
              <a:t>, 28 maart 2022</a:t>
            </a:r>
          </a:p>
          <a:p>
            <a:endParaRPr lang="nl-NL" sz="1800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C453D79-FEF9-9F33-0CDB-1E1ED1332D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556792"/>
            <a:ext cx="8127506" cy="36718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27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A5862-7FA7-0385-5619-F1A75B48E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Kiezen voor houdbare zorg (WRR)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4D49177-E4F2-3514-E259-613C3010E4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34" y="1105850"/>
            <a:ext cx="7541169" cy="4843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3188583-53C9-D8F3-4ECF-002D94DB3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751" y="6037261"/>
            <a:ext cx="8240712" cy="3603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Bron: WRR rapport </a:t>
            </a:r>
            <a:r>
              <a:rPr lang="nl-NL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Kiezen voor houdbare zorg</a:t>
            </a: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(2021).</a:t>
            </a:r>
          </a:p>
          <a:p>
            <a:pPr>
              <a:spcBef>
                <a:spcPts val="0"/>
              </a:spcBef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94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212725"/>
            <a:ext cx="7234238" cy="360363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nl-NL" dirty="0"/>
              <a:t>G</a:t>
            </a:r>
            <a:r>
              <a:rPr lang="en-US" dirty="0" err="1"/>
              <a:t>ebruik</a:t>
            </a:r>
            <a:r>
              <a:rPr lang="en-US" dirty="0"/>
              <a:t> van </a:t>
            </a:r>
            <a:r>
              <a:rPr lang="en-US" dirty="0" err="1"/>
              <a:t>voorzieningen</a:t>
            </a:r>
            <a:r>
              <a:rPr lang="en-US" dirty="0"/>
              <a:t> in het </a:t>
            </a:r>
            <a:r>
              <a:rPr lang="en-US" dirty="0" err="1"/>
              <a:t>sociaal</a:t>
            </a:r>
            <a:r>
              <a:rPr lang="en-US" dirty="0"/>
              <a:t> </a:t>
            </a:r>
            <a:r>
              <a:rPr lang="en-US" dirty="0" err="1"/>
              <a:t>domein</a:t>
            </a:r>
            <a:r>
              <a:rPr lang="en-US" dirty="0"/>
              <a:t> (COROP </a:t>
            </a:r>
            <a:r>
              <a:rPr lang="en-US" dirty="0" err="1"/>
              <a:t>regio’s</a:t>
            </a:r>
            <a:r>
              <a:rPr lang="en-US" dirty="0"/>
              <a:t>)</a:t>
            </a:r>
            <a:endParaRPr lang="nl-NL" altLang="nl-NL" dirty="0"/>
          </a:p>
        </p:txBody>
      </p:sp>
      <p:pic>
        <p:nvPicPr>
          <p:cNvPr id="5" name="Tijdelijke aanduiding voor inhoud 3" descr="Macintosh HD:Users:MacMtths:Desktop:Schermafbeelding 2016-08-16 om 12.18.07.png">
            <a:extLst>
              <a:ext uri="{FF2B5EF4-FFF2-40B4-BE49-F238E27FC236}">
                <a16:creationId xmlns:a16="http://schemas.microsoft.com/office/drawing/2014/main" id="{79F2DA0B-2ED2-C081-5DFB-F2ED83BECA9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1211776"/>
            <a:ext cx="8240713" cy="51710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91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6C1A7-FB73-4EF4-A9F6-CF211336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KAN EEN DUBBELTJE TOCH EEN KWARTJE WORDEN?</a:t>
            </a:r>
          </a:p>
        </p:txBody>
      </p:sp>
      <p:pic>
        <p:nvPicPr>
          <p:cNvPr id="4" name="Tijdelijke aanduiding voor inhoud 6" descr="Afbeelding met kaart&#10;&#10;Automatisch gegenereerde beschrijving">
            <a:extLst>
              <a:ext uri="{FF2B5EF4-FFF2-40B4-BE49-F238E27FC236}">
                <a16:creationId xmlns:a16="http://schemas.microsoft.com/office/drawing/2014/main" id="{9DB7AD88-89F4-4CEE-9691-A8A6764ED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81" y="1196975"/>
            <a:ext cx="5200650" cy="5200650"/>
          </a:xfrm>
          <a:noFill/>
        </p:spPr>
      </p:pic>
    </p:spTree>
    <p:extLst>
      <p:ext uri="{BB962C8B-B14F-4D97-AF65-F5344CB8AC3E}">
        <p14:creationId xmlns:p14="http://schemas.microsoft.com/office/powerpoint/2010/main" val="158429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phic 2">
            <a:extLst>
              <a:ext uri="{FF2B5EF4-FFF2-40B4-BE49-F238E27FC236}">
                <a16:creationId xmlns:a16="http://schemas.microsoft.com/office/drawing/2014/main" id="{8B07EDB5-E7EC-CA20-7D56-545F798D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39237" cy="685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E14154D-68B2-E6B7-7691-7F19A8EDDD0D}"/>
              </a:ext>
            </a:extLst>
          </p:cNvPr>
          <p:cNvSpPr txBox="1"/>
          <p:nvPr/>
        </p:nvSpPr>
        <p:spPr>
          <a:xfrm>
            <a:off x="3220642" y="2755107"/>
            <a:ext cx="1643399" cy="2482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514350">
              <a:defRPr/>
            </a:pPr>
            <a:r>
              <a:rPr lang="nl-NL" sz="1013" dirty="0">
                <a:solidFill>
                  <a:prstClr val="black"/>
                </a:solidFill>
                <a:latin typeface="Calibri" panose="020F0502020204030204"/>
              </a:rPr>
              <a:t>Atlas presentatie, kaart ND</a:t>
            </a:r>
          </a:p>
        </p:txBody>
      </p:sp>
      <p:pic>
        <p:nvPicPr>
          <p:cNvPr id="14339" name="Afbeelding 2" descr="Afbeelding">
            <a:extLst>
              <a:ext uri="{FF2B5EF4-FFF2-40B4-BE49-F238E27FC236}">
                <a16:creationId xmlns:a16="http://schemas.microsoft.com/office/drawing/2014/main" id="{2FB5CA49-A024-01AA-E4E7-25EA98BC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7870"/>
            <a:ext cx="4613761" cy="53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D3E76B19-55DB-94E5-4F95-3EFFDC315C34}"/>
              </a:ext>
            </a:extLst>
          </p:cNvPr>
          <p:cNvSpPr txBox="1">
            <a:spLocks noChangeArrowheads="1"/>
          </p:cNvSpPr>
          <p:nvPr/>
        </p:nvSpPr>
        <p:spPr>
          <a:xfrm>
            <a:off x="539750" y="212725"/>
            <a:ext cx="7234238" cy="360363"/>
          </a:xfrm>
          <a:prstGeom prst="rect">
            <a:avLst/>
          </a:prstGeom>
        </p:spPr>
        <p:txBody>
          <a:bodyPr wrap="square" anchor="t">
            <a:normAutofit fontScale="92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dirty="0"/>
              <a:t>Beeld Afgehaakt NL (Bron: Nederlands Dagblad </a:t>
            </a:r>
            <a:r>
              <a:rPr lang="nl-NL" dirty="0" err="1"/>
              <a:t>obv</a:t>
            </a:r>
            <a:r>
              <a:rPr lang="nl-NL" dirty="0"/>
              <a:t> Atlas) 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869219932"/>
      </p:ext>
    </p:extLst>
  </p:cSld>
  <p:clrMapOvr>
    <a:masterClrMapping/>
  </p:clrMapOvr>
</p:sld>
</file>

<file path=ppt/theme/theme1.xml><?xml version="1.0" encoding="utf-8"?>
<a:theme xmlns:a="http://schemas.openxmlformats.org/drawingml/2006/main" name="Movisie template">
  <a:themeElements>
    <a:clrScheme name="Movisie template 1">
      <a:dk1>
        <a:srgbClr val="201A5F"/>
      </a:dk1>
      <a:lt1>
        <a:srgbClr val="FFFFFF"/>
      </a:lt1>
      <a:dk2>
        <a:srgbClr val="FFFFFF"/>
      </a:dk2>
      <a:lt2>
        <a:srgbClr val="808080"/>
      </a:lt2>
      <a:accent1>
        <a:srgbClr val="201A5F"/>
      </a:accent1>
      <a:accent2>
        <a:srgbClr val="27A12B"/>
      </a:accent2>
      <a:accent3>
        <a:srgbClr val="FFFFFF"/>
      </a:accent3>
      <a:accent4>
        <a:srgbClr val="1A1450"/>
      </a:accent4>
      <a:accent5>
        <a:srgbClr val="ABABB6"/>
      </a:accent5>
      <a:accent6>
        <a:srgbClr val="229126"/>
      </a:accent6>
      <a:hlink>
        <a:srgbClr val="BA86B6"/>
      </a:hlink>
      <a:folHlink>
        <a:srgbClr val="777777"/>
      </a:folHlink>
    </a:clrScheme>
    <a:fontScheme name="Movisie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ovisie template 1">
        <a:dk1>
          <a:srgbClr val="201A5F"/>
        </a:dk1>
        <a:lt1>
          <a:srgbClr val="FFFFFF"/>
        </a:lt1>
        <a:dk2>
          <a:srgbClr val="FFFFFF"/>
        </a:dk2>
        <a:lt2>
          <a:srgbClr val="808080"/>
        </a:lt2>
        <a:accent1>
          <a:srgbClr val="201A5F"/>
        </a:accent1>
        <a:accent2>
          <a:srgbClr val="27A12B"/>
        </a:accent2>
        <a:accent3>
          <a:srgbClr val="FFFFFF"/>
        </a:accent3>
        <a:accent4>
          <a:srgbClr val="1A1450"/>
        </a:accent4>
        <a:accent5>
          <a:srgbClr val="ABABB6"/>
        </a:accent5>
        <a:accent6>
          <a:srgbClr val="229126"/>
        </a:accent6>
        <a:hlink>
          <a:srgbClr val="BA86B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visie print">
  <a:themeElements>
    <a:clrScheme name="Movisie print 1">
      <a:dk1>
        <a:srgbClr val="201A5F"/>
      </a:dk1>
      <a:lt1>
        <a:srgbClr val="FFFFFF"/>
      </a:lt1>
      <a:dk2>
        <a:srgbClr val="FFFFFF"/>
      </a:dk2>
      <a:lt2>
        <a:srgbClr val="808080"/>
      </a:lt2>
      <a:accent1>
        <a:srgbClr val="201A5F"/>
      </a:accent1>
      <a:accent2>
        <a:srgbClr val="27A12B"/>
      </a:accent2>
      <a:accent3>
        <a:srgbClr val="FFFFFF"/>
      </a:accent3>
      <a:accent4>
        <a:srgbClr val="1A1450"/>
      </a:accent4>
      <a:accent5>
        <a:srgbClr val="ABABB6"/>
      </a:accent5>
      <a:accent6>
        <a:srgbClr val="229126"/>
      </a:accent6>
      <a:hlink>
        <a:srgbClr val="BA86B6"/>
      </a:hlink>
      <a:folHlink>
        <a:srgbClr val="777777"/>
      </a:folHlink>
    </a:clrScheme>
    <a:fontScheme name="Movisie pr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ovisie print 1">
        <a:dk1>
          <a:srgbClr val="201A5F"/>
        </a:dk1>
        <a:lt1>
          <a:srgbClr val="FFFFFF"/>
        </a:lt1>
        <a:dk2>
          <a:srgbClr val="FFFFFF"/>
        </a:dk2>
        <a:lt2>
          <a:srgbClr val="808080"/>
        </a:lt2>
        <a:accent1>
          <a:srgbClr val="201A5F"/>
        </a:accent1>
        <a:accent2>
          <a:srgbClr val="27A12B"/>
        </a:accent2>
        <a:accent3>
          <a:srgbClr val="FFFFFF"/>
        </a:accent3>
        <a:accent4>
          <a:srgbClr val="1A1450"/>
        </a:accent4>
        <a:accent5>
          <a:srgbClr val="ABABB6"/>
        </a:accent5>
        <a:accent6>
          <a:srgbClr val="229126"/>
        </a:accent6>
        <a:hlink>
          <a:srgbClr val="BA86B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visie more">
  <a:themeElements>
    <a:clrScheme name="Movisie more 1">
      <a:dk1>
        <a:srgbClr val="201A5F"/>
      </a:dk1>
      <a:lt1>
        <a:srgbClr val="FFFFFF"/>
      </a:lt1>
      <a:dk2>
        <a:srgbClr val="FFFFFF"/>
      </a:dk2>
      <a:lt2>
        <a:srgbClr val="808080"/>
      </a:lt2>
      <a:accent1>
        <a:srgbClr val="201A5F"/>
      </a:accent1>
      <a:accent2>
        <a:srgbClr val="27A12B"/>
      </a:accent2>
      <a:accent3>
        <a:srgbClr val="FFFFFF"/>
      </a:accent3>
      <a:accent4>
        <a:srgbClr val="1A1450"/>
      </a:accent4>
      <a:accent5>
        <a:srgbClr val="ABABB6"/>
      </a:accent5>
      <a:accent6>
        <a:srgbClr val="229126"/>
      </a:accent6>
      <a:hlink>
        <a:srgbClr val="BA86B6"/>
      </a:hlink>
      <a:folHlink>
        <a:srgbClr val="777777"/>
      </a:folHlink>
    </a:clrScheme>
    <a:fontScheme name="Movisie mo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ovisie more 1">
        <a:dk1>
          <a:srgbClr val="201A5F"/>
        </a:dk1>
        <a:lt1>
          <a:srgbClr val="FFFFFF"/>
        </a:lt1>
        <a:dk2>
          <a:srgbClr val="FFFFFF"/>
        </a:dk2>
        <a:lt2>
          <a:srgbClr val="808080"/>
        </a:lt2>
        <a:accent1>
          <a:srgbClr val="201A5F"/>
        </a:accent1>
        <a:accent2>
          <a:srgbClr val="27A12B"/>
        </a:accent2>
        <a:accent3>
          <a:srgbClr val="FFFFFF"/>
        </a:accent3>
        <a:accent4>
          <a:srgbClr val="1A1450"/>
        </a:accent4>
        <a:accent5>
          <a:srgbClr val="ABABB6"/>
        </a:accent5>
        <a:accent6>
          <a:srgbClr val="229126"/>
        </a:accent6>
        <a:hlink>
          <a:srgbClr val="BA86B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visie more print">
  <a:themeElements>
    <a:clrScheme name="Movisie more print 1">
      <a:dk1>
        <a:srgbClr val="201A5F"/>
      </a:dk1>
      <a:lt1>
        <a:srgbClr val="FFFFFF"/>
      </a:lt1>
      <a:dk2>
        <a:srgbClr val="FFFFFF"/>
      </a:dk2>
      <a:lt2>
        <a:srgbClr val="808080"/>
      </a:lt2>
      <a:accent1>
        <a:srgbClr val="201A5F"/>
      </a:accent1>
      <a:accent2>
        <a:srgbClr val="27A12B"/>
      </a:accent2>
      <a:accent3>
        <a:srgbClr val="FFFFFF"/>
      </a:accent3>
      <a:accent4>
        <a:srgbClr val="1A1450"/>
      </a:accent4>
      <a:accent5>
        <a:srgbClr val="ABABB6"/>
      </a:accent5>
      <a:accent6>
        <a:srgbClr val="229126"/>
      </a:accent6>
      <a:hlink>
        <a:srgbClr val="BA86B6"/>
      </a:hlink>
      <a:folHlink>
        <a:srgbClr val="777777"/>
      </a:folHlink>
    </a:clrScheme>
    <a:fontScheme name="Movisie more prin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ovisie more print 1">
        <a:dk1>
          <a:srgbClr val="201A5F"/>
        </a:dk1>
        <a:lt1>
          <a:srgbClr val="FFFFFF"/>
        </a:lt1>
        <a:dk2>
          <a:srgbClr val="FFFFFF"/>
        </a:dk2>
        <a:lt2>
          <a:srgbClr val="808080"/>
        </a:lt2>
        <a:accent1>
          <a:srgbClr val="201A5F"/>
        </a:accent1>
        <a:accent2>
          <a:srgbClr val="27A12B"/>
        </a:accent2>
        <a:accent3>
          <a:srgbClr val="FFFFFF"/>
        </a:accent3>
        <a:accent4>
          <a:srgbClr val="1A1450"/>
        </a:accent4>
        <a:accent5>
          <a:srgbClr val="ABABB6"/>
        </a:accent5>
        <a:accent6>
          <a:srgbClr val="229126"/>
        </a:accent6>
        <a:hlink>
          <a:srgbClr val="BA86B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esentatie Movisie">
  <a:themeElements>
    <a:clrScheme name="Movisie template 1">
      <a:dk1>
        <a:srgbClr val="201A5F"/>
      </a:dk1>
      <a:lt1>
        <a:srgbClr val="FFFFFF"/>
      </a:lt1>
      <a:dk2>
        <a:srgbClr val="FFFFFF"/>
      </a:dk2>
      <a:lt2>
        <a:srgbClr val="808080"/>
      </a:lt2>
      <a:accent1>
        <a:srgbClr val="201A5F"/>
      </a:accent1>
      <a:accent2>
        <a:srgbClr val="27A12B"/>
      </a:accent2>
      <a:accent3>
        <a:srgbClr val="FFFFFF"/>
      </a:accent3>
      <a:accent4>
        <a:srgbClr val="1A1450"/>
      </a:accent4>
      <a:accent5>
        <a:srgbClr val="ABABB6"/>
      </a:accent5>
      <a:accent6>
        <a:srgbClr val="229126"/>
      </a:accent6>
      <a:hlink>
        <a:srgbClr val="BA86B6"/>
      </a:hlink>
      <a:folHlink>
        <a:srgbClr val="777777"/>
      </a:folHlink>
    </a:clrScheme>
    <a:fontScheme name="Movisie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visie template 1">
        <a:dk1>
          <a:srgbClr val="201A5F"/>
        </a:dk1>
        <a:lt1>
          <a:srgbClr val="FFFFFF"/>
        </a:lt1>
        <a:dk2>
          <a:srgbClr val="FFFFFF"/>
        </a:dk2>
        <a:lt2>
          <a:srgbClr val="808080"/>
        </a:lt2>
        <a:accent1>
          <a:srgbClr val="201A5F"/>
        </a:accent1>
        <a:accent2>
          <a:srgbClr val="27A12B"/>
        </a:accent2>
        <a:accent3>
          <a:srgbClr val="FFFFFF"/>
        </a:accent3>
        <a:accent4>
          <a:srgbClr val="1A1450"/>
        </a:accent4>
        <a:accent5>
          <a:srgbClr val="ABABB6"/>
        </a:accent5>
        <a:accent6>
          <a:srgbClr val="229126"/>
        </a:accent6>
        <a:hlink>
          <a:srgbClr val="BA86B6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 Movisie.potx" id="{0EA3D33A-4F01-480D-855A-893CC6040792}" vid="{810FF7D1-FF4C-4A21-939B-06686AC0CAF6}"/>
    </a:ext>
  </a:extLst>
</a:theme>
</file>

<file path=ppt/theme/theme6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Movisie</Template>
  <TotalTime>460</TotalTime>
  <Words>268</Words>
  <Application>Microsoft Office PowerPoint</Application>
  <PresentationFormat>Diavoorstelling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5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Arial</vt:lpstr>
      <vt:lpstr>Calibri</vt:lpstr>
      <vt:lpstr>Times New Roman</vt:lpstr>
      <vt:lpstr>Movisie template</vt:lpstr>
      <vt:lpstr>Movisie print</vt:lpstr>
      <vt:lpstr>Movisie more</vt:lpstr>
      <vt:lpstr>Movisie more print</vt:lpstr>
      <vt:lpstr>Presentatie Movisie</vt:lpstr>
      <vt:lpstr>Uit de duivelskring van armoede</vt:lpstr>
      <vt:lpstr>Werkgebied van Tinten</vt:lpstr>
      <vt:lpstr>Sociale Basis Gemeente Haarlemmermeer</vt:lpstr>
      <vt:lpstr>Versterken Sociale basis pt</vt:lpstr>
      <vt:lpstr>Kiezen voor houdbare zorg (WRR)</vt:lpstr>
      <vt:lpstr>Gebruik van voorzieningen in het sociaal domein (COROP regio’s)</vt:lpstr>
      <vt:lpstr>WAAR KAN EEN DUBBELTJE TOCH EEN KWARTJE WORDEN?</vt:lpstr>
      <vt:lpstr>PowerPoint-presentatie</vt:lpstr>
      <vt:lpstr>PowerPoint-presentatie</vt:lpstr>
      <vt:lpstr>Krimp en anticipeer regio’s</vt:lpstr>
      <vt:lpstr>Nederlandse ontwikkelingsgebieden</vt:lpstr>
      <vt:lpstr>PowerPoint-presentatie</vt:lpstr>
      <vt:lpstr>PowerPoint-presentatie</vt:lpstr>
      <vt:lpstr>Kapitaalvormen aanreiken</vt:lpstr>
      <vt:lpstr>Economisch kapitaal versterken</vt:lpstr>
      <vt:lpstr>Sociaal kapitaal versterken</vt:lpstr>
      <vt:lpstr>Cultureel kapitaal versterken</vt:lpstr>
      <vt:lpstr>Pedagogisch kapitaal versterken</vt:lpstr>
      <vt:lpstr>Mentaal kapitaal versterken</vt:lpstr>
      <vt:lpstr>Sociale Basis Gemeente Haarlemmermeer</vt:lpstr>
      <vt:lpstr>Interdependentie drie niveaus continuïteit </vt:lpstr>
    </vt:vector>
  </TitlesOfParts>
  <Company>Stichting Sekondant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Keuzenkamp, Saskia</dc:creator>
  <cp:keywords>False</cp:keywords>
  <cp:lastModifiedBy>Mirjam Flantua - Ridderbos</cp:lastModifiedBy>
  <cp:revision>56</cp:revision>
  <cp:lastPrinted>2022-06-14T11:33:19Z</cp:lastPrinted>
  <dcterms:created xsi:type="dcterms:W3CDTF">2016-07-06T09:14:23Z</dcterms:created>
  <dcterms:modified xsi:type="dcterms:W3CDTF">2022-06-21T14:51:12Z</dcterms:modified>
  <cp:category>Presentatie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ype">
    <vt:lpwstr>Movisie</vt:lpwstr>
  </property>
  <property fmtid="{D5CDD505-2E9C-101B-9397-08002B2CF9AE}" pid="3" name="DocChanged">
    <vt:lpwstr>True</vt:lpwstr>
  </property>
</Properties>
</file>